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F216D23A-9E4A-454F-8B4F-C3BAA199C539}" type="datetimeFigureOut">
              <a:rPr lang="ar-IQ" smtClean="0"/>
              <a:t>21/10/1442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4AD6A295-3123-40FC-87AA-C480AC4CBFED}" type="slidenum">
              <a:rPr lang="ar-IQ" smtClean="0"/>
              <a:t>‹#›</a:t>
            </a:fld>
            <a:endParaRPr lang="ar-IQ"/>
          </a:p>
        </p:txBody>
      </p:sp>
    </p:spTree>
    <p:extLst>
      <p:ext uri="{BB962C8B-B14F-4D97-AF65-F5344CB8AC3E}">
        <p14:creationId xmlns:p14="http://schemas.microsoft.com/office/powerpoint/2010/main" val="191290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4AD6A295-3123-40FC-87AA-C480AC4CBFED}" type="slidenum">
              <a:rPr lang="ar-IQ" smtClean="0"/>
              <a:t>9</a:t>
            </a:fld>
            <a:endParaRPr lang="ar-IQ"/>
          </a:p>
        </p:txBody>
      </p:sp>
    </p:spTree>
    <p:extLst>
      <p:ext uri="{BB962C8B-B14F-4D97-AF65-F5344CB8AC3E}">
        <p14:creationId xmlns:p14="http://schemas.microsoft.com/office/powerpoint/2010/main" val="1730119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C492C46-23B0-4A7B-922A-933C48F6D57A}"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328195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C492C46-23B0-4A7B-922A-933C48F6D57A}"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406683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C492C46-23B0-4A7B-922A-933C48F6D57A}"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261946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C492C46-23B0-4A7B-922A-933C48F6D57A}"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280076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492C46-23B0-4A7B-922A-933C48F6D57A}"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32921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C492C46-23B0-4A7B-922A-933C48F6D57A}"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252906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C492C46-23B0-4A7B-922A-933C48F6D57A}" type="datetimeFigureOut">
              <a:rPr lang="ar-IQ" smtClean="0"/>
              <a:t>21/10/1442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424235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C492C46-23B0-4A7B-922A-933C48F6D57A}" type="datetimeFigureOut">
              <a:rPr lang="ar-IQ" smtClean="0"/>
              <a:t>21/10/1442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360541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92C46-23B0-4A7B-922A-933C48F6D57A}" type="datetimeFigureOut">
              <a:rPr lang="ar-IQ" smtClean="0"/>
              <a:t>21/10/1442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361180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92C46-23B0-4A7B-922A-933C48F6D57A}"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234318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92C46-23B0-4A7B-922A-933C48F6D57A}"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E9DF62-6D77-4C9D-A8B6-77E12D8519F2}" type="slidenum">
              <a:rPr lang="ar-IQ" smtClean="0"/>
              <a:t>‹#›</a:t>
            </a:fld>
            <a:endParaRPr lang="ar-IQ"/>
          </a:p>
        </p:txBody>
      </p:sp>
    </p:spTree>
    <p:extLst>
      <p:ext uri="{BB962C8B-B14F-4D97-AF65-F5344CB8AC3E}">
        <p14:creationId xmlns:p14="http://schemas.microsoft.com/office/powerpoint/2010/main" val="228731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92C46-23B0-4A7B-922A-933C48F6D57A}" type="datetimeFigureOut">
              <a:rPr lang="ar-IQ" smtClean="0"/>
              <a:t>21/10/1442</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9DF62-6D77-4C9D-A8B6-77E12D8519F2}" type="slidenum">
              <a:rPr lang="ar-IQ" smtClean="0"/>
              <a:t>‹#›</a:t>
            </a:fld>
            <a:endParaRPr lang="ar-IQ"/>
          </a:p>
        </p:txBody>
      </p:sp>
    </p:spTree>
    <p:extLst>
      <p:ext uri="{BB962C8B-B14F-4D97-AF65-F5344CB8AC3E}">
        <p14:creationId xmlns:p14="http://schemas.microsoft.com/office/powerpoint/2010/main" val="2085460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65942"/>
            <a:ext cx="9144000" cy="1901371"/>
          </a:xfrm>
        </p:spPr>
        <p:txBody>
          <a:bodyPr>
            <a:normAutofit fontScale="90000"/>
          </a:bodyPr>
          <a:lstStyle/>
          <a:p>
            <a:r>
              <a:rPr lang="en-US" sz="3600" b="1" dirty="0"/>
              <a:t>Green-top Guideline No. 63</a:t>
            </a:r>
            <a:br>
              <a:rPr lang="en-US" sz="3600" b="1" dirty="0"/>
            </a:br>
            <a:r>
              <a:rPr lang="en-US" sz="3600" b="1" dirty="0" smtClean="0"/>
              <a:t>antepartum </a:t>
            </a:r>
            <a:r>
              <a:rPr lang="en-US" sz="3600" b="1" dirty="0" err="1" smtClean="0"/>
              <a:t>haemorrhage</a:t>
            </a:r>
            <a:r>
              <a:rPr lang="en-US" sz="3600" b="1" dirty="0" smtClean="0"/>
              <a:t/>
            </a:r>
            <a:br>
              <a:rPr lang="en-US" sz="3600" b="1" dirty="0" smtClean="0"/>
            </a:br>
            <a:r>
              <a:rPr lang="en-US" sz="3600" b="1" dirty="0" smtClean="0"/>
              <a:t>by</a:t>
            </a:r>
            <a:br>
              <a:rPr lang="en-US" sz="3600" b="1" dirty="0" smtClean="0"/>
            </a:br>
            <a:r>
              <a:rPr lang="en-US" sz="4000" b="1" dirty="0"/>
              <a:t>(CMACE</a:t>
            </a:r>
            <a:r>
              <a:rPr lang="en-US" sz="4000" b="1" dirty="0" smtClean="0"/>
              <a:t>) </a:t>
            </a:r>
            <a:r>
              <a:rPr lang="en-US" sz="4000" b="1" dirty="0"/>
              <a:t>and the </a:t>
            </a:r>
            <a:r>
              <a:rPr lang="en-US" sz="4000" b="1" dirty="0" smtClean="0"/>
              <a:t>RCOG </a:t>
            </a:r>
            <a:r>
              <a:rPr lang="en-US" sz="3600" b="1" dirty="0" smtClean="0"/>
              <a:t/>
            </a:r>
            <a:br>
              <a:rPr lang="en-US" sz="3600" b="1" dirty="0" smtClean="0"/>
            </a:br>
            <a:endParaRPr lang="ar-IQ" sz="3600" b="1" dirty="0"/>
          </a:p>
        </p:txBody>
      </p:sp>
      <p:sp>
        <p:nvSpPr>
          <p:cNvPr id="3" name="Subtitle 2"/>
          <p:cNvSpPr>
            <a:spLocks noGrp="1"/>
          </p:cNvSpPr>
          <p:nvPr>
            <p:ph type="subTitle" idx="1"/>
          </p:nvPr>
        </p:nvSpPr>
        <p:spPr/>
        <p:txBody>
          <a:bodyPr/>
          <a:lstStyle/>
          <a:p>
            <a:r>
              <a:rPr lang="en-US" dirty="0" smtClean="0"/>
              <a:t>Prof. </a:t>
            </a:r>
            <a:r>
              <a:rPr lang="en-US" dirty="0" err="1" smtClean="0"/>
              <a:t>Maysoon</a:t>
            </a:r>
            <a:r>
              <a:rPr lang="en-US" dirty="0" smtClean="0"/>
              <a:t> </a:t>
            </a:r>
            <a:r>
              <a:rPr lang="en-US" dirty="0" err="1" smtClean="0"/>
              <a:t>sharief</a:t>
            </a:r>
            <a:endParaRPr lang="ar-IQ" dirty="0"/>
          </a:p>
        </p:txBody>
      </p:sp>
    </p:spTree>
    <p:extLst>
      <p:ext uri="{BB962C8B-B14F-4D97-AF65-F5344CB8AC3E}">
        <p14:creationId xmlns:p14="http://schemas.microsoft.com/office/powerpoint/2010/main" val="139665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en-US" dirty="0" smtClean="0"/>
              <a:t>Health professionals should be aware that domestic violence in pregnancy may result in APH.</a:t>
            </a:r>
            <a:r>
              <a:rPr lang="en-US" baseline="30000" dirty="0" smtClean="0"/>
              <a:t>50</a:t>
            </a:r>
            <a:r>
              <a:rPr lang="en-US" dirty="0" smtClean="0"/>
              <a:t> Women with repeated presentations that may include APH should be asked about this.</a:t>
            </a:r>
          </a:p>
          <a:p>
            <a:pPr lvl="0"/>
            <a:r>
              <a:rPr lang="en-US" b="1" dirty="0" smtClean="0">
                <a:solidFill>
                  <a:srgbClr val="FF0000"/>
                </a:solidFill>
              </a:rPr>
              <a:t>Where should the woman presenting with APH be managed?</a:t>
            </a:r>
          </a:p>
          <a:p>
            <a:pPr lvl="0"/>
            <a:r>
              <a:rPr lang="en-US" b="1" dirty="0" smtClean="0"/>
              <a:t>1- should  advise to report vaginal bleeding  to their antenatal provider</a:t>
            </a:r>
          </a:p>
          <a:p>
            <a:pPr lvl="0"/>
            <a:r>
              <a:rPr lang="en-US" b="1" dirty="0" smtClean="0"/>
              <a:t>2- </a:t>
            </a:r>
            <a:r>
              <a:rPr lang="en-US" b="1" dirty="0" err="1" smtClean="0"/>
              <a:t>Stabilised</a:t>
            </a:r>
            <a:r>
              <a:rPr lang="en-US" b="1" dirty="0" smtClean="0"/>
              <a:t> if necessary and transferred to a hospital maternity unit with facilities for resuscitation (such as </a:t>
            </a:r>
            <a:r>
              <a:rPr lang="en-US" b="1" dirty="0" err="1" smtClean="0"/>
              <a:t>anaesthetic</a:t>
            </a:r>
            <a:r>
              <a:rPr lang="en-US" b="1" dirty="0" smtClean="0"/>
              <a:t> support and blood transfusion resources) and performing emergency operative delivery.</a:t>
            </a:r>
          </a:p>
          <a:p>
            <a:pPr lvl="0"/>
            <a:r>
              <a:rPr lang="en-US" b="1" dirty="0" smtClean="0"/>
              <a:t>3-multidisciplinary team including midwifery and obstetric staff, with immediate access to laboratory, theatre, neonatal and </a:t>
            </a:r>
            <a:r>
              <a:rPr lang="en-US" b="1" dirty="0" err="1" smtClean="0"/>
              <a:t>anaesthetic</a:t>
            </a:r>
            <a:r>
              <a:rPr lang="en-US" b="1" dirty="0" smtClean="0"/>
              <a:t> services</a:t>
            </a:r>
            <a:r>
              <a:rPr lang="en-US" dirty="0" smtClean="0"/>
              <a:t>,</a:t>
            </a:r>
          </a:p>
          <a:p>
            <a:pPr lvl="0"/>
            <a:r>
              <a:rPr lang="en-US" dirty="0" smtClean="0"/>
              <a:t> </a:t>
            </a:r>
            <a:r>
              <a:rPr lang="en-US" b="1" dirty="0" err="1"/>
              <a:t>haemorrhage</a:t>
            </a:r>
            <a:r>
              <a:rPr lang="en-US" b="1" dirty="0"/>
              <a:t> should be managed in </a:t>
            </a:r>
            <a:r>
              <a:rPr lang="en-US" b="1" dirty="0" err="1"/>
              <a:t>centres</a:t>
            </a:r>
            <a:r>
              <a:rPr lang="en-US" b="1" dirty="0"/>
              <a:t> with facilities for blood transfusion, intensive care and other interventions</a:t>
            </a:r>
            <a:endParaRPr lang="en-US" b="1" dirty="0" smtClean="0"/>
          </a:p>
          <a:p>
            <a:pPr lvl="0"/>
            <a:endParaRPr lang="en-US" b="1" dirty="0" smtClean="0">
              <a:solidFill>
                <a:srgbClr val="FF0000"/>
              </a:solidFill>
            </a:endParaRPr>
          </a:p>
          <a:p>
            <a:pPr lvl="0"/>
            <a:endParaRPr lang="en-US" b="1" dirty="0" smtClean="0">
              <a:solidFill>
                <a:srgbClr val="FF0000"/>
              </a:solidFill>
            </a:endParaRPr>
          </a:p>
          <a:p>
            <a:endParaRPr lang="en-US" dirty="0" smtClean="0"/>
          </a:p>
          <a:p>
            <a:endParaRPr lang="ar-IQ" dirty="0"/>
          </a:p>
        </p:txBody>
      </p:sp>
    </p:spTree>
    <p:extLst>
      <p:ext uri="{BB962C8B-B14F-4D97-AF65-F5344CB8AC3E}">
        <p14:creationId xmlns:p14="http://schemas.microsoft.com/office/powerpoint/2010/main" val="224918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dirty="0"/>
              <a:t>What is the role of clinical assessment in women presenting with APH?</a:t>
            </a:r>
            <a:r>
              <a:rPr lang="en-US" dirty="0"/>
              <a:t/>
            </a:r>
            <a:br>
              <a:rPr lang="en-US" dirty="0"/>
            </a:br>
            <a:endParaRPr lang="ar-IQ" dirty="0"/>
          </a:p>
        </p:txBody>
      </p:sp>
      <p:sp>
        <p:nvSpPr>
          <p:cNvPr id="3" name="Content Placeholder 2"/>
          <p:cNvSpPr>
            <a:spLocks noGrp="1"/>
          </p:cNvSpPr>
          <p:nvPr>
            <p:ph idx="1"/>
          </p:nvPr>
        </p:nvSpPr>
        <p:spPr/>
        <p:txBody>
          <a:bodyPr/>
          <a:lstStyle/>
          <a:p>
            <a:r>
              <a:rPr lang="en-US" dirty="0"/>
              <a:t>indicates that there is no place for the use of prophylactic </a:t>
            </a:r>
            <a:r>
              <a:rPr lang="en-US" baseline="-25000" dirty="0"/>
              <a:t>Ev</a:t>
            </a:r>
            <a:r>
              <a:rPr lang="en-US" dirty="0"/>
              <a:t>id</a:t>
            </a:r>
            <a:r>
              <a:rPr lang="en-US" baseline="-25000" dirty="0"/>
              <a:t>enc</a:t>
            </a:r>
            <a:r>
              <a:rPr lang="en-US" dirty="0"/>
              <a:t>e </a:t>
            </a:r>
            <a:r>
              <a:rPr lang="en-US" dirty="0" err="1" smtClean="0"/>
              <a:t>tocolytics</a:t>
            </a:r>
            <a:r>
              <a:rPr lang="en-US" dirty="0" smtClean="0"/>
              <a:t> </a:t>
            </a:r>
            <a:r>
              <a:rPr lang="en-US" dirty="0"/>
              <a:t>in women with placenta </a:t>
            </a:r>
            <a:r>
              <a:rPr lang="en-US" dirty="0" err="1"/>
              <a:t>praevia</a:t>
            </a:r>
            <a:r>
              <a:rPr lang="en-US" dirty="0"/>
              <a:t> to prevent </a:t>
            </a:r>
            <a:r>
              <a:rPr lang="en-US" dirty="0" smtClean="0"/>
              <a:t>bleeding  </a:t>
            </a:r>
          </a:p>
          <a:p>
            <a:pPr marL="0" lvl="0" indent="0">
              <a:buNone/>
            </a:pPr>
            <a:r>
              <a:rPr lang="en-US" dirty="0" smtClean="0"/>
              <a:t>The role </a:t>
            </a:r>
            <a:r>
              <a:rPr lang="en-US" dirty="0"/>
              <a:t>of clinical assessment in </a:t>
            </a:r>
            <a:r>
              <a:rPr lang="en-US" dirty="0" smtClean="0"/>
              <a:t> </a:t>
            </a:r>
            <a:r>
              <a:rPr lang="en-US" dirty="0"/>
              <a:t>APH </a:t>
            </a:r>
            <a:r>
              <a:rPr lang="en-US" dirty="0" smtClean="0"/>
              <a:t> </a:t>
            </a:r>
            <a:r>
              <a:rPr lang="en-US" dirty="0"/>
              <a:t>first </a:t>
            </a:r>
            <a:r>
              <a:rPr lang="en-US" dirty="0" smtClean="0"/>
              <a:t>  </a:t>
            </a:r>
            <a:r>
              <a:rPr lang="en-US" dirty="0"/>
              <a:t>whether urgent intervention is required to manage maternal or fetal compromise. The process of triage includes history taking to assess coexisting symptoms such as pain, an assessment of the extent of vaginal bleeding, the cardiovascular condition of the mother, and an assessment of fetal wellbeing.</a:t>
            </a:r>
          </a:p>
          <a:p>
            <a:endParaRPr lang="ar-IQ" dirty="0"/>
          </a:p>
        </p:txBody>
      </p:sp>
    </p:spTree>
    <p:extLst>
      <p:ext uri="{BB962C8B-B14F-4D97-AF65-F5344CB8AC3E}">
        <p14:creationId xmlns:p14="http://schemas.microsoft.com/office/powerpoint/2010/main" val="92396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In </a:t>
            </a:r>
            <a:r>
              <a:rPr lang="en-US" dirty="0"/>
              <a:t>massive </a:t>
            </a:r>
            <a:r>
              <a:rPr lang="en-US" dirty="0" err="1"/>
              <a:t>haemorrhage</a:t>
            </a:r>
            <a:r>
              <a:rPr lang="en-US" dirty="0"/>
              <a:t> that is persisting or if the woman is unable to provide a history due to a compromised clinical state, an acute appraisal of maternal wellbeing should be performed and resuscitation started immediately. The mother is the priority in these situations and should be </a:t>
            </a:r>
            <a:r>
              <a:rPr lang="en-US" dirty="0" err="1"/>
              <a:t>stabilised</a:t>
            </a:r>
            <a:r>
              <a:rPr lang="en-US" dirty="0"/>
              <a:t> prior to establishing the fetal condition.</a:t>
            </a:r>
            <a:endParaRPr lang="ar-IQ" dirty="0"/>
          </a:p>
        </p:txBody>
      </p:sp>
    </p:spTree>
    <p:extLst>
      <p:ext uri="{BB962C8B-B14F-4D97-AF65-F5344CB8AC3E}">
        <p14:creationId xmlns:p14="http://schemas.microsoft.com/office/powerpoint/2010/main" val="1924466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there is no maternal compromise a full history should be taken.</a:t>
            </a:r>
            <a:r>
              <a:rPr lang="en-US" dirty="0"/>
              <a:t/>
            </a:r>
            <a:br>
              <a:rPr lang="en-US" dirty="0"/>
            </a:br>
            <a:endParaRPr lang="ar-IQ" dirty="0"/>
          </a:p>
        </p:txBody>
      </p:sp>
      <p:sp>
        <p:nvSpPr>
          <p:cNvPr id="3" name="Content Placeholder 2"/>
          <p:cNvSpPr>
            <a:spLocks noGrp="1"/>
          </p:cNvSpPr>
          <p:nvPr>
            <p:ph idx="1"/>
          </p:nvPr>
        </p:nvSpPr>
        <p:spPr>
          <a:xfrm>
            <a:off x="838200" y="1422400"/>
            <a:ext cx="10515600" cy="5283200"/>
          </a:xfrm>
        </p:spPr>
        <p:txBody>
          <a:bodyPr>
            <a:normAutofit fontScale="92500" lnSpcReduction="10000"/>
          </a:bodyPr>
          <a:lstStyle/>
          <a:p>
            <a:pPr lvl="0"/>
            <a:r>
              <a:rPr lang="en-US" b="1" dirty="0" smtClean="0"/>
              <a:t>If </a:t>
            </a:r>
            <a:r>
              <a:rPr lang="en-US" b="1" dirty="0"/>
              <a:t>there is </a:t>
            </a:r>
            <a:r>
              <a:rPr lang="en-US" b="1" dirty="0">
                <a:solidFill>
                  <a:srgbClr val="FF0000"/>
                </a:solidFill>
              </a:rPr>
              <a:t>pain</a:t>
            </a:r>
            <a:r>
              <a:rPr lang="en-US" b="1" dirty="0"/>
              <a:t> associated with the </a:t>
            </a:r>
            <a:r>
              <a:rPr lang="en-US" b="1" dirty="0" err="1"/>
              <a:t>haemorrhage</a:t>
            </a:r>
            <a:r>
              <a:rPr lang="en-US" b="1" dirty="0" smtClean="0"/>
              <a:t>.</a:t>
            </a:r>
            <a:endParaRPr lang="en-US" b="1" dirty="0"/>
          </a:p>
          <a:p>
            <a:pPr lvl="0"/>
            <a:r>
              <a:rPr lang="en-US" b="1" dirty="0"/>
              <a:t>Risk factors for abruption and placenta </a:t>
            </a:r>
            <a:r>
              <a:rPr lang="en-US" b="1" dirty="0" err="1"/>
              <a:t>praevia</a:t>
            </a:r>
            <a:r>
              <a:rPr lang="en-US" b="1" dirty="0"/>
              <a:t> should be identified.</a:t>
            </a:r>
          </a:p>
          <a:p>
            <a:pPr lvl="0"/>
            <a:r>
              <a:rPr lang="en-US" b="1" dirty="0"/>
              <a:t>The woman should be asked about her awareness of </a:t>
            </a:r>
            <a:r>
              <a:rPr lang="en-US" b="1" dirty="0">
                <a:solidFill>
                  <a:srgbClr val="FF0000"/>
                </a:solidFill>
              </a:rPr>
              <a:t>fetal movements </a:t>
            </a:r>
            <a:r>
              <a:rPr lang="en-US" b="1" dirty="0"/>
              <a:t>and attempts should be made to auscultate the fetal heart.</a:t>
            </a:r>
          </a:p>
          <a:p>
            <a:pPr lvl="0"/>
            <a:r>
              <a:rPr lang="en-US" b="1" dirty="0"/>
              <a:t>If the APH is associated with spontaneous or iatrogenic rupture of the fetal membranes, bleeding from a </a:t>
            </a:r>
            <a:r>
              <a:rPr lang="en-US" b="1" dirty="0">
                <a:solidFill>
                  <a:srgbClr val="FF0000"/>
                </a:solidFill>
              </a:rPr>
              <a:t>ruptured vasa </a:t>
            </a:r>
            <a:r>
              <a:rPr lang="en-US" b="1" dirty="0" err="1">
                <a:solidFill>
                  <a:srgbClr val="FF0000"/>
                </a:solidFill>
              </a:rPr>
              <a:t>praevia</a:t>
            </a:r>
            <a:r>
              <a:rPr lang="en-US" b="1" dirty="0">
                <a:solidFill>
                  <a:srgbClr val="FF0000"/>
                </a:solidFill>
              </a:rPr>
              <a:t> </a:t>
            </a:r>
            <a:r>
              <a:rPr lang="en-US" b="1" dirty="0"/>
              <a:t>should be considered.</a:t>
            </a:r>
          </a:p>
          <a:p>
            <a:r>
              <a:rPr lang="en-US" b="1" dirty="0"/>
              <a:t>Previous </a:t>
            </a:r>
            <a:r>
              <a:rPr lang="en-US" b="1" dirty="0">
                <a:solidFill>
                  <a:srgbClr val="FF0000"/>
                </a:solidFill>
              </a:rPr>
              <a:t>cervical smear history </a:t>
            </a:r>
            <a:r>
              <a:rPr lang="en-US" b="1" dirty="0"/>
              <a:t>may be useful in order to assess the possibility of a neoplastic lesion of the cervix as the cause of bleeding. The presentation of cervical cancer in pregnancy depends on the stage at diagnosis and lesion size; most women with International Federation of Gynecology and Obstetrics (FIGO) stage I cancer are asymptomatic; symptomatic pregnant women usually present with APH (mostly </a:t>
            </a:r>
            <a:r>
              <a:rPr lang="en-US" b="1" dirty="0" err="1"/>
              <a:t>postcoital</a:t>
            </a:r>
            <a:r>
              <a:rPr lang="en-US" b="1" dirty="0"/>
              <a:t>) or vaginal </a:t>
            </a:r>
            <a:r>
              <a:rPr lang="en-US" b="1" dirty="0" smtClean="0"/>
              <a:t>discharge</a:t>
            </a:r>
            <a:r>
              <a:rPr lang="en-US" dirty="0" smtClean="0"/>
              <a:t>. </a:t>
            </a:r>
            <a:endParaRPr lang="ar-IQ" dirty="0"/>
          </a:p>
        </p:txBody>
      </p:sp>
    </p:spTree>
    <p:extLst>
      <p:ext uri="{BB962C8B-B14F-4D97-AF65-F5344CB8AC3E}">
        <p14:creationId xmlns:p14="http://schemas.microsoft.com/office/powerpoint/2010/main" val="243657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Examination of the woman should be performed to assess the amount and cause of APH.</a:t>
            </a:r>
            <a:endParaRPr lang="ar-IQ" sz="2400" b="1" dirty="0"/>
          </a:p>
        </p:txBody>
      </p:sp>
      <p:sp>
        <p:nvSpPr>
          <p:cNvPr id="3" name="Content Placeholder 2"/>
          <p:cNvSpPr>
            <a:spLocks noGrp="1"/>
          </p:cNvSpPr>
          <p:nvPr>
            <p:ph idx="1"/>
          </p:nvPr>
        </p:nvSpPr>
        <p:spPr/>
        <p:txBody>
          <a:bodyPr>
            <a:normAutofit/>
          </a:bodyPr>
          <a:lstStyle/>
          <a:p>
            <a:pPr lvl="0"/>
            <a:r>
              <a:rPr lang="en-US" sz="2400" b="1" dirty="0">
                <a:solidFill>
                  <a:srgbClr val="FF0000"/>
                </a:solidFill>
              </a:rPr>
              <a:t>Abdominal palpation</a:t>
            </a:r>
          </a:p>
          <a:p>
            <a:r>
              <a:rPr lang="en-US" sz="2400" b="1" dirty="0">
                <a:solidFill>
                  <a:srgbClr val="FF0000"/>
                </a:solidFill>
              </a:rPr>
              <a:t>speculum examination </a:t>
            </a:r>
            <a:endParaRPr lang="en-US" sz="2400" b="1" dirty="0" smtClean="0">
              <a:solidFill>
                <a:srgbClr val="FF0000"/>
              </a:solidFill>
            </a:endParaRPr>
          </a:p>
          <a:p>
            <a:r>
              <a:rPr lang="en-US" sz="2400" b="1" dirty="0"/>
              <a:t>If the woman presents with a clinically suspicious cervix she should be referred for </a:t>
            </a:r>
            <a:r>
              <a:rPr lang="en-US" sz="2400" b="1" dirty="0" err="1"/>
              <a:t>colposcopic</a:t>
            </a:r>
            <a:r>
              <a:rPr lang="en-US" sz="2400" b="1" dirty="0"/>
              <a:t> evaluation in line with guidelines from the British Society for Colposcopy and Cervical </a:t>
            </a:r>
            <a:r>
              <a:rPr lang="en-US" sz="2400" b="1" dirty="0" smtClean="0"/>
              <a:t>Pathology</a:t>
            </a:r>
          </a:p>
          <a:p>
            <a:pPr lvl="0"/>
            <a:r>
              <a:rPr lang="en-US" sz="2400" b="1" dirty="0">
                <a:solidFill>
                  <a:srgbClr val="FF0000"/>
                </a:solidFill>
              </a:rPr>
              <a:t>Digital vaginal examination</a:t>
            </a:r>
          </a:p>
          <a:p>
            <a:r>
              <a:rPr lang="en-US" sz="2400" b="1" dirty="0"/>
              <a:t>digital vaginal examination should not be performed until an ultrasound has excluded placenta </a:t>
            </a:r>
            <a:r>
              <a:rPr lang="en-US" sz="2400" b="1" dirty="0" err="1"/>
              <a:t>praevia</a:t>
            </a:r>
            <a:r>
              <a:rPr lang="en-US" sz="2400" b="1" dirty="0"/>
              <a:t>. Digital vaginal examination can provide information on cervical dilatation if APH is associated with pain or uterine activity</a:t>
            </a:r>
            <a:endParaRPr lang="ar-IQ" sz="2400" b="1" dirty="0"/>
          </a:p>
        </p:txBody>
      </p:sp>
    </p:spTree>
    <p:extLst>
      <p:ext uri="{BB962C8B-B14F-4D97-AF65-F5344CB8AC3E}">
        <p14:creationId xmlns:p14="http://schemas.microsoft.com/office/powerpoint/2010/main" val="3235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a:t>What investigations should be performed in women presenting with APH?</a:t>
            </a:r>
            <a:r>
              <a:rPr lang="en-US" dirty="0"/>
              <a:t/>
            </a:r>
            <a:br>
              <a:rPr lang="en-US" dirty="0"/>
            </a:br>
            <a:endParaRPr lang="ar-IQ" dirty="0"/>
          </a:p>
        </p:txBody>
      </p:sp>
      <p:sp>
        <p:nvSpPr>
          <p:cNvPr id="3" name="Content Placeholder 2"/>
          <p:cNvSpPr>
            <a:spLocks noGrp="1"/>
          </p:cNvSpPr>
          <p:nvPr>
            <p:ph idx="1"/>
          </p:nvPr>
        </p:nvSpPr>
        <p:spPr>
          <a:xfrm>
            <a:off x="838200" y="1320800"/>
            <a:ext cx="10515600" cy="5428343"/>
          </a:xfrm>
        </p:spPr>
        <p:txBody>
          <a:bodyPr>
            <a:normAutofit fontScale="92500" lnSpcReduction="20000"/>
          </a:bodyPr>
          <a:lstStyle/>
          <a:p>
            <a:pPr marL="0" indent="0">
              <a:buNone/>
            </a:pPr>
            <a:r>
              <a:rPr lang="en-US" dirty="0"/>
              <a:t> </a:t>
            </a:r>
          </a:p>
          <a:p>
            <a:r>
              <a:rPr lang="en-US" dirty="0"/>
              <a:t>The maternal investigations performed will depend on the amount of bleeding</a:t>
            </a:r>
            <a:r>
              <a:rPr lang="en-US" dirty="0" smtClean="0"/>
              <a:t>.</a:t>
            </a:r>
          </a:p>
          <a:p>
            <a:pPr marL="228600" lvl="2">
              <a:spcBef>
                <a:spcPts val="1000"/>
              </a:spcBef>
            </a:pPr>
            <a:r>
              <a:rPr lang="en-US" sz="3300" dirty="0" smtClean="0"/>
              <a:t>1--Blood </a:t>
            </a:r>
            <a:r>
              <a:rPr lang="en-US" sz="3300" dirty="0"/>
              <a:t>tests</a:t>
            </a:r>
          </a:p>
          <a:p>
            <a:pPr marL="0" indent="0">
              <a:buNone/>
            </a:pPr>
            <a:r>
              <a:rPr lang="en-US" dirty="0" smtClean="0"/>
              <a:t>      -full </a:t>
            </a:r>
            <a:r>
              <a:rPr lang="en-US" dirty="0"/>
              <a:t>blood count </a:t>
            </a:r>
            <a:r>
              <a:rPr lang="en-US" dirty="0" err="1" smtClean="0"/>
              <a:t>and.the</a:t>
            </a:r>
            <a:r>
              <a:rPr lang="en-US" dirty="0" smtClean="0"/>
              <a:t> </a:t>
            </a:r>
            <a:r>
              <a:rPr lang="en-US" dirty="0"/>
              <a:t>platelet count, if low, </a:t>
            </a:r>
            <a:r>
              <a:rPr lang="en-US" dirty="0" smtClean="0"/>
              <a:t> </a:t>
            </a:r>
            <a:r>
              <a:rPr lang="en-US" dirty="0"/>
              <a:t>coagulation screen </a:t>
            </a:r>
            <a:endParaRPr lang="en-US" dirty="0"/>
          </a:p>
          <a:p>
            <a:pPr marL="0" indent="0">
              <a:buNone/>
            </a:pPr>
            <a:r>
              <a:rPr lang="en-US" dirty="0" smtClean="0"/>
              <a:t>      - </a:t>
            </a:r>
            <a:r>
              <a:rPr lang="en-US" dirty="0"/>
              <a:t>4 units of blood cross-matched. Urea, electrolytes and liver function tests should be assayed</a:t>
            </a:r>
          </a:p>
          <a:p>
            <a:pPr marL="0" indent="0">
              <a:buNone/>
            </a:pPr>
            <a:r>
              <a:rPr lang="en-US" dirty="0"/>
              <a:t> </a:t>
            </a:r>
            <a:r>
              <a:rPr lang="en-US" dirty="0" smtClean="0"/>
              <a:t>   -Kleihauer </a:t>
            </a:r>
            <a:r>
              <a:rPr lang="en-US" dirty="0"/>
              <a:t>test should be performed in rhesus D (</a:t>
            </a:r>
            <a:r>
              <a:rPr lang="en-US" dirty="0" err="1"/>
              <a:t>RhD</a:t>
            </a:r>
            <a:r>
              <a:rPr lang="en-US" dirty="0"/>
              <a:t>)-negative women to quantify </a:t>
            </a:r>
            <a:r>
              <a:rPr lang="en-US" dirty="0" err="1"/>
              <a:t>fetomaternal</a:t>
            </a:r>
            <a:r>
              <a:rPr lang="en-US" dirty="0"/>
              <a:t> </a:t>
            </a:r>
            <a:r>
              <a:rPr lang="en-US" dirty="0" err="1"/>
              <a:t>haemorrhage</a:t>
            </a:r>
            <a:r>
              <a:rPr lang="en-US" dirty="0"/>
              <a:t> (FMH) in order to gauge the dose of anti-D immunoglobulin (anti-D Ig) </a:t>
            </a:r>
            <a:r>
              <a:rPr lang="en-US" dirty="0" smtClean="0"/>
              <a:t>required</a:t>
            </a:r>
          </a:p>
          <a:p>
            <a:r>
              <a:rPr lang="en-US" dirty="0" err="1"/>
              <a:t>Kleihauer</a:t>
            </a:r>
            <a:r>
              <a:rPr lang="en-US" dirty="0"/>
              <a:t> test is not a sensitive test for diagnosing placental abruption</a:t>
            </a:r>
            <a:endParaRPr lang="en-US" dirty="0" smtClean="0"/>
          </a:p>
          <a:p>
            <a:r>
              <a:rPr lang="en-US" dirty="0" smtClean="0"/>
              <a:t>2-Placental </a:t>
            </a:r>
            <a:r>
              <a:rPr lang="en-US" dirty="0"/>
              <a:t>abruption is a clinical diagnosis and there are no sensitive or reliable diagnostic tests available. Ultrasound has limited sensitivity in the identification of </a:t>
            </a:r>
            <a:r>
              <a:rPr lang="en-US" dirty="0" err="1"/>
              <a:t>retroplacental</a:t>
            </a:r>
            <a:r>
              <a:rPr lang="en-US" dirty="0"/>
              <a:t> </a:t>
            </a:r>
            <a:r>
              <a:rPr lang="en-US" dirty="0" err="1" smtClean="0"/>
              <a:t>haemorrhage</a:t>
            </a:r>
            <a:endParaRPr lang="en-US" dirty="0" smtClean="0"/>
          </a:p>
          <a:p>
            <a:endParaRPr lang="ar-IQ" dirty="0"/>
          </a:p>
        </p:txBody>
      </p:sp>
    </p:spTree>
    <p:extLst>
      <p:ext uri="{BB962C8B-B14F-4D97-AF65-F5344CB8AC3E}">
        <p14:creationId xmlns:p14="http://schemas.microsoft.com/office/powerpoint/2010/main" val="2703971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228600" lvl="1">
              <a:spcBef>
                <a:spcPts val="1000"/>
              </a:spcBef>
            </a:pPr>
            <a:r>
              <a:rPr lang="en-US" dirty="0"/>
              <a:t>Fetal </a:t>
            </a:r>
            <a:r>
              <a:rPr lang="en-US" dirty="0" smtClean="0"/>
              <a:t>investigation :</a:t>
            </a:r>
          </a:p>
          <a:p>
            <a:pPr marL="0" lvl="1" indent="0">
              <a:spcBef>
                <a:spcPts val="1000"/>
              </a:spcBef>
              <a:buNone/>
            </a:pPr>
            <a:r>
              <a:rPr lang="en-US" sz="3600" dirty="0" smtClean="0"/>
              <a:t>     -</a:t>
            </a:r>
            <a:r>
              <a:rPr lang="en-US" dirty="0" err="1"/>
              <a:t>cardiotocograph</a:t>
            </a:r>
            <a:r>
              <a:rPr lang="en-US" dirty="0"/>
              <a:t> (CTG) </a:t>
            </a:r>
            <a:endParaRPr lang="en-US" sz="3600" dirty="0"/>
          </a:p>
          <a:p>
            <a:endParaRPr lang="ar-IQ" dirty="0"/>
          </a:p>
        </p:txBody>
      </p:sp>
    </p:spTree>
    <p:extLst>
      <p:ext uri="{BB962C8B-B14F-4D97-AF65-F5344CB8AC3E}">
        <p14:creationId xmlns:p14="http://schemas.microsoft.com/office/powerpoint/2010/main" val="3270310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a:solidFill>
                  <a:srgbClr val="FF0000"/>
                </a:solidFill>
              </a:rPr>
              <a:t>B</a:t>
            </a:r>
            <a:r>
              <a:rPr lang="en-US" b="1" dirty="0" smtClean="0">
                <a:solidFill>
                  <a:srgbClr val="FF0000"/>
                </a:solidFill>
              </a:rPr>
              <a:t>ackground</a:t>
            </a:r>
            <a:r>
              <a:rPr lang="en-US" dirty="0"/>
              <a:t/>
            </a:r>
            <a:br>
              <a:rPr lang="en-US" dirty="0"/>
            </a:br>
            <a:endParaRPr lang="ar-IQ" dirty="0"/>
          </a:p>
        </p:txBody>
      </p:sp>
      <p:sp>
        <p:nvSpPr>
          <p:cNvPr id="3" name="Content Placeholder 2"/>
          <p:cNvSpPr>
            <a:spLocks noGrp="1"/>
          </p:cNvSpPr>
          <p:nvPr>
            <p:ph idx="1"/>
          </p:nvPr>
        </p:nvSpPr>
        <p:spPr>
          <a:xfrm>
            <a:off x="838200" y="1364343"/>
            <a:ext cx="10515600" cy="4812620"/>
          </a:xfrm>
        </p:spPr>
        <p:txBody>
          <a:bodyPr>
            <a:normAutofit lnSpcReduction="10000"/>
          </a:bodyPr>
          <a:lstStyle/>
          <a:p>
            <a:r>
              <a:rPr lang="en-US" b="1" dirty="0"/>
              <a:t>Obstetric </a:t>
            </a:r>
            <a:r>
              <a:rPr lang="en-US" b="1" dirty="0" err="1"/>
              <a:t>haemorrhage</a:t>
            </a:r>
            <a:r>
              <a:rPr lang="en-US" b="1" dirty="0"/>
              <a:t> remains one of the major causes of maternal death in developing </a:t>
            </a:r>
            <a:r>
              <a:rPr lang="en-US" b="1" dirty="0" smtClean="0"/>
              <a:t>countries</a:t>
            </a:r>
          </a:p>
          <a:p>
            <a:r>
              <a:rPr lang="en-US" b="1" dirty="0" smtClean="0"/>
              <a:t> Is </a:t>
            </a:r>
            <a:r>
              <a:rPr lang="en-US" b="1" dirty="0"/>
              <a:t>the cause of up to </a:t>
            </a:r>
            <a:r>
              <a:rPr lang="en-US" b="1" dirty="0">
                <a:solidFill>
                  <a:srgbClr val="FF0000"/>
                </a:solidFill>
              </a:rPr>
              <a:t>50% </a:t>
            </a:r>
            <a:r>
              <a:rPr lang="en-US" b="1" dirty="0"/>
              <a:t>of the estimated </a:t>
            </a:r>
            <a:r>
              <a:rPr lang="en-US" b="1" dirty="0">
                <a:solidFill>
                  <a:srgbClr val="FF0000"/>
                </a:solidFill>
              </a:rPr>
              <a:t>500 000 </a:t>
            </a:r>
            <a:r>
              <a:rPr lang="en-US" b="1" dirty="0"/>
              <a:t>maternal deaths that occur globally each year</a:t>
            </a:r>
            <a:r>
              <a:rPr lang="en-US" b="1" dirty="0" smtClean="0"/>
              <a:t>.</a:t>
            </a:r>
            <a:endParaRPr lang="en-US" b="1" baseline="30000" dirty="0" smtClean="0"/>
          </a:p>
          <a:p>
            <a:r>
              <a:rPr lang="en-US" b="1" dirty="0" smtClean="0"/>
              <a:t> </a:t>
            </a:r>
            <a:r>
              <a:rPr lang="en-US" b="1" dirty="0"/>
              <a:t>In the </a:t>
            </a:r>
            <a:r>
              <a:rPr lang="en-US" b="1" dirty="0" smtClean="0"/>
              <a:t>UK ( 2006-08) </a:t>
            </a:r>
            <a:r>
              <a:rPr lang="en-US" b="1" dirty="0"/>
              <a:t>report of the UK Confidential Enquiries into Maternal </a:t>
            </a:r>
            <a:r>
              <a:rPr lang="en-US" b="1" dirty="0" smtClean="0"/>
              <a:t>Deaths </a:t>
            </a:r>
            <a:r>
              <a:rPr lang="en-US" b="1" dirty="0" err="1"/>
              <a:t>haemorrhage</a:t>
            </a:r>
            <a:r>
              <a:rPr lang="en-US" b="1" dirty="0"/>
              <a:t> was the </a:t>
            </a:r>
            <a:r>
              <a:rPr lang="en-US" b="1" dirty="0">
                <a:solidFill>
                  <a:srgbClr val="FF0000"/>
                </a:solidFill>
              </a:rPr>
              <a:t>sixth</a:t>
            </a:r>
            <a:r>
              <a:rPr lang="en-US" b="1" dirty="0"/>
              <a:t> highest direct cause of maternal death </a:t>
            </a:r>
          </a:p>
          <a:p>
            <a:r>
              <a:rPr lang="en-US" b="1" dirty="0" smtClean="0"/>
              <a:t>In </a:t>
            </a:r>
            <a:r>
              <a:rPr lang="en-US" b="1" dirty="0"/>
              <a:t>South Africa, obstetric </a:t>
            </a:r>
            <a:r>
              <a:rPr lang="en-US" b="1" dirty="0" err="1"/>
              <a:t>haemorrhage</a:t>
            </a:r>
            <a:r>
              <a:rPr lang="en-US" b="1" dirty="0"/>
              <a:t> was the third most common cause of death </a:t>
            </a:r>
            <a:r>
              <a:rPr lang="en-US" b="1" dirty="0" smtClean="0"/>
              <a:t> </a:t>
            </a:r>
            <a:r>
              <a:rPr lang="en-US" b="1" dirty="0"/>
              <a:t>12.4% of all deaths; </a:t>
            </a:r>
            <a:endParaRPr lang="en-US" b="1" dirty="0" smtClean="0"/>
          </a:p>
          <a:p>
            <a:r>
              <a:rPr lang="en-US" b="1" dirty="0" err="1" smtClean="0"/>
              <a:t>Haemorrhage</a:t>
            </a:r>
            <a:r>
              <a:rPr lang="en-US" b="1" dirty="0" smtClean="0"/>
              <a:t> </a:t>
            </a:r>
            <a:r>
              <a:rPr lang="en-US" b="1" dirty="0"/>
              <a:t>emerges as the major cause of severe maternal morbidity in </a:t>
            </a:r>
            <a:r>
              <a:rPr lang="en-US" b="1" dirty="0" smtClean="0"/>
              <a:t>in </a:t>
            </a:r>
            <a:r>
              <a:rPr lang="en-US" b="1" dirty="0"/>
              <a:t>both developed and developing </a:t>
            </a:r>
            <a:r>
              <a:rPr lang="en-US" b="1" dirty="0" smtClean="0"/>
              <a:t>countries.</a:t>
            </a:r>
            <a:endParaRPr lang="en-US" b="1" dirty="0"/>
          </a:p>
          <a:p>
            <a:endParaRPr lang="ar-IQ" dirty="0"/>
          </a:p>
        </p:txBody>
      </p:sp>
    </p:spTree>
    <p:extLst>
      <p:ext uri="{BB962C8B-B14F-4D97-AF65-F5344CB8AC3E}">
        <p14:creationId xmlns:p14="http://schemas.microsoft.com/office/powerpoint/2010/main" val="350182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ar-IQ" b="1" dirty="0"/>
          </a:p>
        </p:txBody>
      </p:sp>
      <p:sp>
        <p:nvSpPr>
          <p:cNvPr id="3" name="Content Placeholder 2"/>
          <p:cNvSpPr>
            <a:spLocks noGrp="1"/>
          </p:cNvSpPr>
          <p:nvPr>
            <p:ph idx="1"/>
          </p:nvPr>
        </p:nvSpPr>
        <p:spPr/>
        <p:txBody>
          <a:bodyPr/>
          <a:lstStyle/>
          <a:p>
            <a:r>
              <a:rPr lang="en-US" sz="3600" b="1" dirty="0"/>
              <a:t>C</a:t>
            </a:r>
            <a:r>
              <a:rPr lang="en-US" sz="3600" b="1" dirty="0" smtClean="0"/>
              <a:t>auses </a:t>
            </a:r>
            <a:r>
              <a:rPr lang="en-US" sz="3600" b="1" dirty="0"/>
              <a:t>of APH </a:t>
            </a:r>
            <a:r>
              <a:rPr lang="en-US" sz="3600" b="1" dirty="0" smtClean="0"/>
              <a:t>include:1- </a:t>
            </a:r>
            <a:r>
              <a:rPr lang="en-US" sz="3600" b="1" dirty="0"/>
              <a:t>placenta </a:t>
            </a:r>
            <a:r>
              <a:rPr lang="en-US" sz="3600" b="1" dirty="0" err="1"/>
              <a:t>praevia</a:t>
            </a:r>
            <a:r>
              <a:rPr lang="en-US" sz="3600" b="1" dirty="0" smtClean="0"/>
              <a:t>,</a:t>
            </a:r>
          </a:p>
          <a:p>
            <a:r>
              <a:rPr lang="en-US" sz="3600" b="1" dirty="0" smtClean="0"/>
              <a:t>                                       2-  </a:t>
            </a:r>
            <a:r>
              <a:rPr lang="en-US" sz="3600" b="1" dirty="0"/>
              <a:t>placental abruption </a:t>
            </a:r>
          </a:p>
          <a:p>
            <a:r>
              <a:rPr lang="en-US" sz="3600" b="1" dirty="0" smtClean="0"/>
              <a:t>                              3- </a:t>
            </a:r>
            <a:r>
              <a:rPr lang="en-US" sz="3600" b="1" dirty="0"/>
              <a:t>local causes (for example bleeding from the vulva, vagina or cervix</a:t>
            </a:r>
            <a:r>
              <a:rPr lang="en-US" sz="3600" b="1" dirty="0" smtClean="0"/>
              <a:t>).</a:t>
            </a:r>
          </a:p>
          <a:p>
            <a:r>
              <a:rPr lang="en-US" sz="3600" b="1" dirty="0" smtClean="0"/>
              <a:t> </a:t>
            </a:r>
            <a:r>
              <a:rPr lang="en-US" sz="3600" b="1" dirty="0"/>
              <a:t>It is not uncommon to fail to identify a cause for APH when it is then described as ‘</a:t>
            </a:r>
            <a:r>
              <a:rPr lang="en-US" sz="3600" b="1" dirty="0">
                <a:solidFill>
                  <a:srgbClr val="FF0000"/>
                </a:solidFill>
              </a:rPr>
              <a:t>unexplained APH’.</a:t>
            </a:r>
          </a:p>
          <a:p>
            <a:endParaRPr lang="ar-IQ" dirty="0"/>
          </a:p>
        </p:txBody>
      </p:sp>
    </p:spTree>
    <p:extLst>
      <p:ext uri="{BB962C8B-B14F-4D97-AF65-F5344CB8AC3E}">
        <p14:creationId xmlns:p14="http://schemas.microsoft.com/office/powerpoint/2010/main" val="375632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a:t> definitions have been used:</a:t>
            </a:r>
          </a:p>
          <a:p>
            <a:r>
              <a:rPr lang="en-US" dirty="0" smtClean="0"/>
              <a:t> 1- Spotting </a:t>
            </a:r>
            <a:r>
              <a:rPr lang="en-US" dirty="0"/>
              <a:t>- staining, streaking or blood spotting noted on underwear or sanitary protection </a:t>
            </a:r>
            <a:r>
              <a:rPr lang="en-US" dirty="0">
                <a:solidFill>
                  <a:srgbClr val="FF0000"/>
                </a:solidFill>
              </a:rPr>
              <a:t>Minor </a:t>
            </a:r>
            <a:r>
              <a:rPr lang="en-US" dirty="0" err="1">
                <a:solidFill>
                  <a:srgbClr val="FF0000"/>
                </a:solidFill>
              </a:rPr>
              <a:t>haemorrhage</a:t>
            </a:r>
            <a:r>
              <a:rPr lang="en-US" dirty="0">
                <a:solidFill>
                  <a:srgbClr val="FF0000"/>
                </a:solidFill>
              </a:rPr>
              <a:t> </a:t>
            </a:r>
            <a:endParaRPr lang="en-US" dirty="0" smtClean="0">
              <a:solidFill>
                <a:srgbClr val="FF0000"/>
              </a:solidFill>
            </a:endParaRPr>
          </a:p>
          <a:p>
            <a:r>
              <a:rPr lang="en-US" dirty="0" smtClean="0"/>
              <a:t>2- </a:t>
            </a:r>
            <a:r>
              <a:rPr lang="en-US" dirty="0"/>
              <a:t>blood loss less than 50 ml that has settled </a:t>
            </a:r>
            <a:r>
              <a:rPr lang="en-US" dirty="0">
                <a:solidFill>
                  <a:srgbClr val="FF0000"/>
                </a:solidFill>
              </a:rPr>
              <a:t>Major </a:t>
            </a:r>
            <a:r>
              <a:rPr lang="en-US" dirty="0" err="1">
                <a:solidFill>
                  <a:srgbClr val="FF0000"/>
                </a:solidFill>
              </a:rPr>
              <a:t>haemorrhage</a:t>
            </a:r>
            <a:r>
              <a:rPr lang="en-US" dirty="0">
                <a:solidFill>
                  <a:srgbClr val="FF0000"/>
                </a:solidFill>
              </a:rPr>
              <a:t> </a:t>
            </a:r>
            <a:endParaRPr lang="en-US" dirty="0" smtClean="0">
              <a:solidFill>
                <a:srgbClr val="FF0000"/>
              </a:solidFill>
            </a:endParaRPr>
          </a:p>
          <a:p>
            <a:r>
              <a:rPr lang="en-US" dirty="0" smtClean="0"/>
              <a:t>  3-Blood </a:t>
            </a:r>
            <a:r>
              <a:rPr lang="en-US" dirty="0"/>
              <a:t>loss of 50-1000 ml, with no signs of clinical </a:t>
            </a:r>
            <a:r>
              <a:rPr lang="en-US" b="1" dirty="0">
                <a:solidFill>
                  <a:srgbClr val="FF0000"/>
                </a:solidFill>
              </a:rPr>
              <a:t>shock Massive </a:t>
            </a:r>
            <a:r>
              <a:rPr lang="en-US" b="1" dirty="0" err="1">
                <a:solidFill>
                  <a:srgbClr val="FF0000"/>
                </a:solidFill>
              </a:rPr>
              <a:t>haemorrhage</a:t>
            </a:r>
            <a:r>
              <a:rPr lang="en-US" b="1" dirty="0">
                <a:solidFill>
                  <a:srgbClr val="FF0000"/>
                </a:solidFill>
              </a:rPr>
              <a:t> </a:t>
            </a:r>
            <a:r>
              <a:rPr lang="en-US" dirty="0" smtClean="0"/>
              <a:t>–</a:t>
            </a:r>
          </a:p>
          <a:p>
            <a:r>
              <a:rPr lang="en-US" dirty="0" smtClean="0"/>
              <a:t> 4- Blood </a:t>
            </a:r>
            <a:r>
              <a:rPr lang="en-US" dirty="0"/>
              <a:t>loss greater than 1000 ml and/or signs of </a:t>
            </a:r>
            <a:r>
              <a:rPr lang="en-US" b="1" dirty="0">
                <a:solidFill>
                  <a:srgbClr val="FF0000"/>
                </a:solidFill>
              </a:rPr>
              <a:t>clinical shock.</a:t>
            </a:r>
          </a:p>
          <a:p>
            <a:endParaRPr lang="ar-IQ" dirty="0"/>
          </a:p>
        </p:txBody>
      </p:sp>
    </p:spTree>
    <p:extLst>
      <p:ext uri="{BB962C8B-B14F-4D97-AF65-F5344CB8AC3E}">
        <p14:creationId xmlns:p14="http://schemas.microsoft.com/office/powerpoint/2010/main" val="397964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6971"/>
            <a:ext cx="10515600" cy="703717"/>
          </a:xfrm>
        </p:spPr>
        <p:txBody>
          <a:bodyPr>
            <a:normAutofit fontScale="90000"/>
          </a:bodyPr>
          <a:lstStyle/>
          <a:p>
            <a:pPr lvl="0"/>
            <a:r>
              <a:rPr lang="en-US" sz="4000" b="1" dirty="0"/>
              <a:t>Prediction and prevention of antepartum </a:t>
            </a:r>
            <a:r>
              <a:rPr lang="en-US" sz="4000" b="1" dirty="0" err="1"/>
              <a:t>haemorrhage</a:t>
            </a:r>
            <a:r>
              <a:rPr lang="en-US" sz="4000" b="1" dirty="0"/>
              <a:t>?</a:t>
            </a:r>
            <a:r>
              <a:rPr lang="en-US" dirty="0"/>
              <a:t/>
            </a:r>
            <a:br>
              <a:rPr lang="en-US" dirty="0"/>
            </a:br>
            <a:r>
              <a:rPr lang="en-US" dirty="0" smtClean="0"/>
              <a:t/>
            </a:r>
            <a:br>
              <a:rPr lang="en-US" dirty="0" smtClean="0"/>
            </a:br>
            <a:endParaRPr lang="ar-IQ" dirty="0"/>
          </a:p>
        </p:txBody>
      </p:sp>
      <p:sp>
        <p:nvSpPr>
          <p:cNvPr id="3" name="Content Placeholder 2"/>
          <p:cNvSpPr>
            <a:spLocks noGrp="1"/>
          </p:cNvSpPr>
          <p:nvPr>
            <p:ph idx="1"/>
          </p:nvPr>
        </p:nvSpPr>
        <p:spPr>
          <a:xfrm>
            <a:off x="838200" y="1690688"/>
            <a:ext cx="10515600" cy="5014912"/>
          </a:xfrm>
        </p:spPr>
        <p:txBody>
          <a:bodyPr>
            <a:normAutofit/>
          </a:bodyPr>
          <a:lstStyle/>
          <a:p>
            <a:pPr marL="228600" lvl="1">
              <a:spcBef>
                <a:spcPts val="1000"/>
              </a:spcBef>
            </a:pPr>
            <a:r>
              <a:rPr lang="en-US" sz="2600" b="1" dirty="0">
                <a:solidFill>
                  <a:srgbClr val="FF0000"/>
                </a:solidFill>
              </a:rPr>
              <a:t>What are the risk factors for placental abruption?</a:t>
            </a:r>
          </a:p>
          <a:p>
            <a:r>
              <a:rPr lang="en-US" dirty="0" smtClean="0"/>
              <a:t> </a:t>
            </a:r>
            <a:r>
              <a:rPr lang="en-US" sz="2600" b="1" dirty="0" err="1" smtClean="0"/>
              <a:t>Hx</a:t>
            </a:r>
            <a:r>
              <a:rPr lang="en-US" sz="2600" b="1" dirty="0" smtClean="0"/>
              <a:t> of  </a:t>
            </a:r>
            <a:r>
              <a:rPr lang="en-US" sz="2600" b="1" dirty="0"/>
              <a:t>abruption in a previous pregnancy</a:t>
            </a:r>
            <a:r>
              <a:rPr lang="en-US" sz="2600" b="1" dirty="0" smtClean="0"/>
              <a:t>. </a:t>
            </a:r>
            <a:r>
              <a:rPr lang="en-US" sz="2600" b="1" dirty="0"/>
              <a:t>4.4% </a:t>
            </a:r>
            <a:endParaRPr lang="en-US" sz="2600" b="1" dirty="0" smtClean="0"/>
          </a:p>
          <a:p>
            <a:r>
              <a:rPr lang="en-US" sz="2600" b="1" dirty="0"/>
              <a:t>: pre-eclampsia, fetal growth </a:t>
            </a:r>
            <a:r>
              <a:rPr lang="en-US" sz="2600" b="1" dirty="0" smtClean="0"/>
              <a:t>restriction</a:t>
            </a:r>
          </a:p>
          <a:p>
            <a:r>
              <a:rPr lang="en-US" sz="2600" b="1" dirty="0" smtClean="0"/>
              <a:t>, </a:t>
            </a:r>
            <a:r>
              <a:rPr lang="en-US" sz="2600" b="1" dirty="0"/>
              <a:t>non-vertex presentations</a:t>
            </a:r>
            <a:r>
              <a:rPr lang="en-US" sz="2600" b="1" dirty="0" smtClean="0"/>
              <a:t>,</a:t>
            </a:r>
          </a:p>
          <a:p>
            <a:r>
              <a:rPr lang="en-US" sz="2600" b="1" dirty="0" smtClean="0"/>
              <a:t> polyhydramnios</a:t>
            </a:r>
          </a:p>
          <a:p>
            <a:r>
              <a:rPr lang="en-US" sz="2600" b="1" dirty="0" smtClean="0"/>
              <a:t>, </a:t>
            </a:r>
            <a:r>
              <a:rPr lang="en-US" sz="2600" b="1" dirty="0"/>
              <a:t>advanced maternal age</a:t>
            </a:r>
            <a:r>
              <a:rPr lang="en-US" sz="2600" b="1" dirty="0" smtClean="0"/>
              <a:t>,</a:t>
            </a:r>
          </a:p>
          <a:p>
            <a:r>
              <a:rPr lang="en-US" sz="2600" b="1" dirty="0" smtClean="0"/>
              <a:t> </a:t>
            </a:r>
            <a:r>
              <a:rPr lang="en-US" sz="2600" b="1" dirty="0" err="1"/>
              <a:t>multiparity</a:t>
            </a:r>
            <a:r>
              <a:rPr lang="en-US" sz="2600" b="1" dirty="0" smtClean="0"/>
              <a:t>,</a:t>
            </a:r>
          </a:p>
          <a:p>
            <a:r>
              <a:rPr lang="en-US" sz="2600" b="1" dirty="0" smtClean="0"/>
              <a:t> </a:t>
            </a:r>
            <a:r>
              <a:rPr lang="en-US" sz="2600" b="1" dirty="0"/>
              <a:t>low body mass index (BMI</a:t>
            </a:r>
            <a:r>
              <a:rPr lang="en-US" sz="2600" b="1" dirty="0" smtClean="0"/>
              <a:t>)</a:t>
            </a:r>
          </a:p>
          <a:p>
            <a:r>
              <a:rPr lang="en-US" sz="2600" b="1" dirty="0" smtClean="0"/>
              <a:t>, </a:t>
            </a:r>
            <a:endParaRPr lang="ar-IQ" b="1" dirty="0"/>
          </a:p>
        </p:txBody>
      </p:sp>
    </p:spTree>
    <p:extLst>
      <p:ext uri="{BB962C8B-B14F-4D97-AF65-F5344CB8AC3E}">
        <p14:creationId xmlns:p14="http://schemas.microsoft.com/office/powerpoint/2010/main" val="2385811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Prediction and prevention of antepartum </a:t>
            </a:r>
            <a:r>
              <a:rPr lang="en-US" sz="3200" b="1" dirty="0" err="1"/>
              <a:t>haemorrhage</a:t>
            </a:r>
            <a:r>
              <a:rPr lang="en-US" sz="3200" b="1" dirty="0"/>
              <a:t>?</a:t>
            </a:r>
            <a:endParaRPr lang="ar-IQ" sz="3200" dirty="0"/>
          </a:p>
        </p:txBody>
      </p:sp>
      <p:sp>
        <p:nvSpPr>
          <p:cNvPr id="3" name="Content Placeholder 2"/>
          <p:cNvSpPr>
            <a:spLocks noGrp="1"/>
          </p:cNvSpPr>
          <p:nvPr>
            <p:ph idx="1"/>
          </p:nvPr>
        </p:nvSpPr>
        <p:spPr/>
        <p:txBody>
          <a:bodyPr>
            <a:normAutofit fontScale="92500"/>
          </a:bodyPr>
          <a:lstStyle/>
          <a:p>
            <a:r>
              <a:rPr lang="en-US" dirty="0" smtClean="0"/>
              <a:t>,</a:t>
            </a:r>
            <a:r>
              <a:rPr lang="en-US" b="1" dirty="0"/>
              <a:t> pregnancy following assisted reproductive techniques</a:t>
            </a:r>
          </a:p>
          <a:p>
            <a:r>
              <a:rPr lang="en-US" b="1" dirty="0"/>
              <a:t>, intrauterine infection</a:t>
            </a:r>
          </a:p>
          <a:p>
            <a:r>
              <a:rPr lang="en-US" b="1" dirty="0"/>
              <a:t>, premature rupture of membranes,</a:t>
            </a:r>
          </a:p>
          <a:p>
            <a:r>
              <a:rPr lang="en-US" b="1" dirty="0"/>
              <a:t> abdominal trauma (both accidental and resulting from domestic violence), smoking and drug misuse (cocaine and amphetamines) during pregnancy.</a:t>
            </a:r>
            <a:r>
              <a:rPr lang="en-US" b="1" dirty="0">
                <a:solidFill>
                  <a:srgbClr val="FF0000"/>
                </a:solidFill>
              </a:rPr>
              <a:t> intrauterine </a:t>
            </a:r>
            <a:r>
              <a:rPr lang="en-US" b="1" dirty="0" err="1">
                <a:solidFill>
                  <a:srgbClr val="FF0000"/>
                </a:solidFill>
              </a:rPr>
              <a:t>haematoma</a:t>
            </a:r>
            <a:r>
              <a:rPr lang="en-US" b="1" dirty="0">
                <a:solidFill>
                  <a:srgbClr val="FF0000"/>
                </a:solidFill>
              </a:rPr>
              <a:t> is identified on ultrasound scan in the first trimester, the risk of subsequent placental abruption is increased </a:t>
            </a:r>
          </a:p>
          <a:p>
            <a:r>
              <a:rPr lang="en-US" dirty="0" smtClean="0"/>
              <a:t> </a:t>
            </a:r>
            <a:r>
              <a:rPr lang="en-US" dirty="0" err="1"/>
              <a:t>thrombophilias</a:t>
            </a:r>
            <a:r>
              <a:rPr lang="en-US" dirty="0"/>
              <a:t> were associated with an increased risk of placental </a:t>
            </a:r>
            <a:r>
              <a:rPr lang="en-US" dirty="0" smtClean="0"/>
              <a:t>abruption(</a:t>
            </a:r>
            <a:r>
              <a:rPr lang="en-US" b="1" dirty="0">
                <a:solidFill>
                  <a:srgbClr val="FF0000"/>
                </a:solidFill>
              </a:rPr>
              <a:t>the relationship between factor V Leiden, the prothrombin gene mutation and placental </a:t>
            </a:r>
            <a:r>
              <a:rPr lang="en-US" b="1" dirty="0" smtClean="0">
                <a:solidFill>
                  <a:srgbClr val="FF0000"/>
                </a:solidFill>
              </a:rPr>
              <a:t>abruption</a:t>
            </a:r>
            <a:r>
              <a:rPr lang="en-US" dirty="0" smtClean="0"/>
              <a:t>) </a:t>
            </a:r>
            <a:endParaRPr lang="ar-IQ" dirty="0"/>
          </a:p>
        </p:txBody>
      </p:sp>
    </p:spTree>
    <p:extLst>
      <p:ext uri="{BB962C8B-B14F-4D97-AF65-F5344CB8AC3E}">
        <p14:creationId xmlns:p14="http://schemas.microsoft.com/office/powerpoint/2010/main" val="84454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2400" b="1" dirty="0">
                <a:solidFill>
                  <a:srgbClr val="FF0000"/>
                </a:solidFill>
              </a:rPr>
              <a:t>What are the risk factors for placenta </a:t>
            </a:r>
            <a:r>
              <a:rPr lang="en-US" sz="2400" b="1" dirty="0" err="1">
                <a:solidFill>
                  <a:srgbClr val="FF0000"/>
                </a:solidFill>
              </a:rPr>
              <a:t>praevia</a:t>
            </a:r>
            <a:r>
              <a:rPr lang="en-US" sz="1800" dirty="0"/>
              <a:t>?</a:t>
            </a:r>
            <a:r>
              <a:rPr lang="en-US" sz="2800" dirty="0"/>
              <a:t/>
            </a:r>
            <a:br>
              <a:rPr lang="en-US" sz="2800" dirty="0"/>
            </a:br>
            <a:endParaRPr lang="ar-IQ" dirty="0"/>
          </a:p>
        </p:txBody>
      </p:sp>
      <p:sp>
        <p:nvSpPr>
          <p:cNvPr id="3" name="Content Placeholder 2"/>
          <p:cNvSpPr>
            <a:spLocks noGrp="1"/>
          </p:cNvSpPr>
          <p:nvPr>
            <p:ph idx="1"/>
          </p:nvPr>
        </p:nvSpPr>
        <p:spPr>
          <a:xfrm>
            <a:off x="838200" y="1825624"/>
            <a:ext cx="10515600" cy="5032375"/>
          </a:xfrm>
        </p:spPr>
        <p:txBody>
          <a:bodyPr>
            <a:normAutofit fontScale="70000" lnSpcReduction="20000"/>
          </a:bodyPr>
          <a:lstStyle/>
          <a:p>
            <a:r>
              <a:rPr lang="en-US" sz="3300" b="1" dirty="0" smtClean="0"/>
              <a:t>Previous </a:t>
            </a:r>
            <a:r>
              <a:rPr lang="en-US" sz="3300" b="1" dirty="0"/>
              <a:t>placenta </a:t>
            </a:r>
            <a:r>
              <a:rPr lang="en-US" sz="3300" b="1" dirty="0" err="1"/>
              <a:t>praevia</a:t>
            </a:r>
            <a:r>
              <a:rPr lang="en-US" sz="3300" b="1" dirty="0"/>
              <a:t> </a:t>
            </a:r>
          </a:p>
          <a:p>
            <a:r>
              <a:rPr lang="en-US" sz="3300" b="1" dirty="0"/>
              <a:t>Previous caesarean sections </a:t>
            </a:r>
            <a:r>
              <a:rPr lang="en-US" sz="3300" b="1" dirty="0" smtClean="0"/>
              <a:t> </a:t>
            </a:r>
            <a:r>
              <a:rPr lang="en-US" sz="3300" b="1" dirty="0"/>
              <a:t>background rate of o.5</a:t>
            </a:r>
            <a:r>
              <a:rPr lang="en-US" sz="3300" b="1" dirty="0" smtClean="0"/>
              <a:t>% </a:t>
            </a:r>
            <a:r>
              <a:rPr lang="en-US" sz="3300" b="1" dirty="0"/>
              <a:t>One previous caesarean section OR 2.2 (95% CI 1.4-3.4 with a background rate of 1%)</a:t>
            </a:r>
            <a:r>
              <a:rPr lang="en-US" sz="3300" b="1" baseline="30000" dirty="0"/>
              <a:t>47</a:t>
            </a:r>
            <a:r>
              <a:rPr lang="en-US" sz="3300" b="1" dirty="0"/>
              <a:t> Two previous caesarean </a:t>
            </a:r>
            <a:r>
              <a:rPr lang="en-US" sz="3300" b="1" dirty="0" smtClean="0"/>
              <a:t>sections  4.1 (Three </a:t>
            </a:r>
            <a:r>
              <a:rPr lang="en-US" sz="3300" b="1" dirty="0"/>
              <a:t>previous caesarean sections </a:t>
            </a:r>
            <a:r>
              <a:rPr lang="en-US" sz="3300" b="1" dirty="0" smtClean="0"/>
              <a:t> 22.4</a:t>
            </a:r>
            <a:endParaRPr lang="en-US" sz="3300" b="1" dirty="0"/>
          </a:p>
          <a:p>
            <a:r>
              <a:rPr lang="en-US" sz="3300" b="1" dirty="0"/>
              <a:t>Previous termination of pregnancy </a:t>
            </a:r>
            <a:r>
              <a:rPr lang="en-US" sz="3300" b="1" dirty="0" err="1"/>
              <a:t>Multiparity</a:t>
            </a:r>
            <a:endParaRPr lang="en-US" sz="3300" b="1" dirty="0"/>
          </a:p>
          <a:p>
            <a:r>
              <a:rPr lang="en-US" sz="3300" b="1" dirty="0"/>
              <a:t>Advanced maternal age (&gt;40 years)</a:t>
            </a:r>
          </a:p>
          <a:p>
            <a:r>
              <a:rPr lang="en-US" sz="3300" b="1" dirty="0"/>
              <a:t>Multiple pregnancy Smoking</a:t>
            </a:r>
          </a:p>
          <a:p>
            <a:r>
              <a:rPr lang="en-US" sz="3300" b="1" dirty="0"/>
              <a:t>Deficient endometrium due to presence or history of:</a:t>
            </a:r>
          </a:p>
          <a:p>
            <a:pPr lvl="0"/>
            <a:r>
              <a:rPr lang="en-US" sz="3300" b="1" dirty="0"/>
              <a:t>uterine scar</a:t>
            </a:r>
          </a:p>
          <a:p>
            <a:pPr lvl="0"/>
            <a:r>
              <a:rPr lang="en-US" sz="3300" b="1" dirty="0" err="1"/>
              <a:t>endometritis</a:t>
            </a:r>
            <a:endParaRPr lang="en-US" sz="3300" b="1" dirty="0"/>
          </a:p>
          <a:p>
            <a:pPr lvl="0"/>
            <a:r>
              <a:rPr lang="en-US" sz="3300" b="1" dirty="0"/>
              <a:t>manual removal of placenta</a:t>
            </a:r>
          </a:p>
          <a:p>
            <a:pPr lvl="0"/>
            <a:r>
              <a:rPr lang="en-US" sz="3300" b="1" dirty="0"/>
              <a:t>curettage</a:t>
            </a:r>
          </a:p>
          <a:p>
            <a:r>
              <a:rPr lang="en-US" sz="3300" b="1" dirty="0"/>
              <a:t>• </a:t>
            </a:r>
            <a:r>
              <a:rPr lang="en-US" sz="3300" b="1" dirty="0" err="1"/>
              <a:t>submucous</a:t>
            </a:r>
            <a:r>
              <a:rPr lang="en-US" sz="3300" b="1" dirty="0"/>
              <a:t> fibroid</a:t>
            </a:r>
          </a:p>
          <a:p>
            <a:r>
              <a:rPr lang="en-US" sz="3300" b="1" dirty="0"/>
              <a:t>Assisted conception</a:t>
            </a:r>
          </a:p>
          <a:p>
            <a:endParaRPr lang="ar-IQ" dirty="0"/>
          </a:p>
        </p:txBody>
      </p:sp>
    </p:spTree>
    <p:extLst>
      <p:ext uri="{BB962C8B-B14F-4D97-AF65-F5344CB8AC3E}">
        <p14:creationId xmlns:p14="http://schemas.microsoft.com/office/powerpoint/2010/main" val="31193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Can APH be prevented?</a:t>
            </a:r>
            <a:endParaRPr lang="ar-IQ" sz="3600" b="1" dirty="0"/>
          </a:p>
        </p:txBody>
      </p:sp>
      <p:sp>
        <p:nvSpPr>
          <p:cNvPr id="3" name="Content Placeholder 2"/>
          <p:cNvSpPr>
            <a:spLocks noGrp="1"/>
          </p:cNvSpPr>
          <p:nvPr>
            <p:ph idx="1"/>
          </p:nvPr>
        </p:nvSpPr>
        <p:spPr/>
        <p:txBody>
          <a:bodyPr>
            <a:normAutofit lnSpcReduction="10000"/>
          </a:bodyPr>
          <a:lstStyle/>
          <a:p>
            <a:r>
              <a:rPr lang="en-US" dirty="0"/>
              <a:t>There is limited evidence to support interventions to prevent APH.</a:t>
            </a:r>
          </a:p>
          <a:p>
            <a:r>
              <a:rPr lang="en-US" dirty="0" smtClean="0"/>
              <a:t>But  advice and modified certain risk factors ( smoking </a:t>
            </a:r>
          </a:p>
          <a:p>
            <a:r>
              <a:rPr lang="en-US" dirty="0"/>
              <a:t>vitamin supplementation and risk of placental abruption found that women who use folic acid and multivitamins during pregnancy are significantly less likely than non-users to develop placental </a:t>
            </a:r>
            <a:r>
              <a:rPr lang="en-US" dirty="0" smtClean="0"/>
              <a:t>abruption</a:t>
            </a:r>
            <a:r>
              <a:rPr lang="en-US" dirty="0"/>
              <a:t> </a:t>
            </a:r>
            <a:r>
              <a:rPr lang="en-US" dirty="0">
                <a:solidFill>
                  <a:srgbClr val="FF0000"/>
                </a:solidFill>
              </a:rPr>
              <a:t>no conclusive evidence of benefit </a:t>
            </a:r>
            <a:endParaRPr lang="en-US" dirty="0" smtClean="0">
              <a:solidFill>
                <a:srgbClr val="FF0000"/>
              </a:solidFill>
            </a:endParaRPr>
          </a:p>
          <a:p>
            <a:endParaRPr lang="en-US" dirty="0" smtClean="0"/>
          </a:p>
          <a:p>
            <a:r>
              <a:rPr lang="en-US" dirty="0"/>
              <a:t>There are </a:t>
            </a:r>
            <a:r>
              <a:rPr lang="en-US" dirty="0">
                <a:solidFill>
                  <a:srgbClr val="FF0000"/>
                </a:solidFill>
              </a:rPr>
              <a:t>no good data </a:t>
            </a:r>
            <a:r>
              <a:rPr lang="en-US" dirty="0"/>
              <a:t>to support a role for antithrombotic therapy (low dose aspirin +/- low molecular weight heparin) in the prevention of abruption in women with thrombophilia.</a:t>
            </a:r>
            <a:endParaRPr lang="ar-IQ" dirty="0"/>
          </a:p>
        </p:txBody>
      </p:sp>
    </p:spTree>
    <p:extLst>
      <p:ext uri="{BB962C8B-B14F-4D97-AF65-F5344CB8AC3E}">
        <p14:creationId xmlns:p14="http://schemas.microsoft.com/office/powerpoint/2010/main" val="4138498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Placental abruption</a:t>
            </a:r>
            <a:br>
              <a:rPr lang="en-US" dirty="0"/>
            </a:br>
            <a:endParaRPr lang="ar-IQ"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71331671"/>
              </p:ext>
            </p:extLst>
          </p:nvPr>
        </p:nvGraphicFramePr>
        <p:xfrm>
          <a:off x="304800" y="478970"/>
          <a:ext cx="11887200" cy="6110519"/>
        </p:xfrm>
        <a:graphic>
          <a:graphicData uri="http://schemas.openxmlformats.org/drawingml/2006/table">
            <a:tbl>
              <a:tblPr firstRow="1" firstCol="1" bandRow="1">
                <a:tableStyleId>{5C22544A-7EE6-4342-B048-85BDC9FD1C3A}</a:tableStyleId>
              </a:tblPr>
              <a:tblGrid>
                <a:gridCol w="4090671">
                  <a:extLst>
                    <a:ext uri="{9D8B030D-6E8A-4147-A177-3AD203B41FA5}">
                      <a16:colId xmlns:a16="http://schemas.microsoft.com/office/drawing/2014/main" val="2734440197"/>
                    </a:ext>
                  </a:extLst>
                </a:gridCol>
                <a:gridCol w="7796529">
                  <a:extLst>
                    <a:ext uri="{9D8B030D-6E8A-4147-A177-3AD203B41FA5}">
                      <a16:colId xmlns:a16="http://schemas.microsoft.com/office/drawing/2014/main" val="1661267531"/>
                    </a:ext>
                  </a:extLst>
                </a:gridCol>
              </a:tblGrid>
              <a:tr h="1021375">
                <a:tc>
                  <a:txBody>
                    <a:bodyPr/>
                    <a:lstStyle/>
                    <a:p>
                      <a:pPr algn="l">
                        <a:lnSpc>
                          <a:spcPts val="950"/>
                        </a:lnSpc>
                        <a:spcAft>
                          <a:spcPts val="0"/>
                        </a:spcAft>
                      </a:pPr>
                      <a:r>
                        <a:rPr lang="en-US" sz="950" u="none" strike="noStrike" spc="0" dirty="0">
                          <a:effectLst/>
                        </a:rPr>
                        <a:t>Table 2. </a:t>
                      </a:r>
                      <a:r>
                        <a:rPr lang="en-US" sz="2400" u="none" strike="noStrike" spc="0" dirty="0">
                          <a:effectLst/>
                        </a:rPr>
                        <a:t>Complications of APH</a:t>
                      </a:r>
                      <a:endParaRPr lang="en-US" sz="2400" dirty="0">
                        <a:solidFill>
                          <a:srgbClr val="000000"/>
                        </a:solidFill>
                        <a:effectLst/>
                        <a:latin typeface="Courier New" panose="02070309020205020404" pitchFamily="49" charset="0"/>
                        <a:ea typeface="Courier New" panose="02070309020205020404" pitchFamily="49" charset="0"/>
                      </a:endParaRPr>
                    </a:p>
                  </a:txBody>
                  <a:tcPr marL="0" marR="0" marT="0" marB="0"/>
                </a:tc>
                <a:tc>
                  <a:txBody>
                    <a:bodyPr/>
                    <a:lstStyle/>
                    <a:p>
                      <a:pPr rtl="1"/>
                      <a:endParaRPr lang="ar-IQ" dirty="0"/>
                    </a:p>
                  </a:txBody>
                  <a:tcPr/>
                </a:tc>
                <a:extLst>
                  <a:ext uri="{0D108BD9-81ED-4DB2-BD59-A6C34878D82A}">
                    <a16:rowId xmlns:a16="http://schemas.microsoft.com/office/drawing/2014/main" val="2223488706"/>
                  </a:ext>
                </a:extLst>
              </a:tr>
              <a:tr h="620627">
                <a:tc>
                  <a:txBody>
                    <a:bodyPr/>
                    <a:lstStyle/>
                    <a:p>
                      <a:pPr marL="76200" indent="-304800" algn="l">
                        <a:lnSpc>
                          <a:spcPts val="650"/>
                        </a:lnSpc>
                        <a:spcBef>
                          <a:spcPts val="2400"/>
                        </a:spcBef>
                        <a:spcAft>
                          <a:spcPts val="0"/>
                        </a:spcAft>
                      </a:pPr>
                      <a:r>
                        <a:rPr lang="en-US" sz="2400" spc="0">
                          <a:effectLst/>
                        </a:rPr>
                        <a:t>Maternal complications</a:t>
                      </a:r>
                      <a:endParaRPr lang="en-US" sz="2400">
                        <a:effectLst/>
                        <a:latin typeface="Times New Roman" panose="02020603050405020304" pitchFamily="18" charset="0"/>
                        <a:ea typeface="Times New Roman" panose="02020603050405020304" pitchFamily="18" charset="0"/>
                      </a:endParaRPr>
                    </a:p>
                  </a:txBody>
                  <a:tcPr marL="6350" marR="6350" marT="0" marB="0"/>
                </a:tc>
                <a:tc>
                  <a:txBody>
                    <a:bodyPr/>
                    <a:lstStyle/>
                    <a:p>
                      <a:pPr marL="863600" indent="-304800" algn="l">
                        <a:lnSpc>
                          <a:spcPts val="650"/>
                        </a:lnSpc>
                        <a:spcBef>
                          <a:spcPts val="2400"/>
                        </a:spcBef>
                        <a:spcAft>
                          <a:spcPts val="0"/>
                        </a:spcAft>
                      </a:pPr>
                      <a:r>
                        <a:rPr lang="en-US" sz="2800" spc="0" dirty="0">
                          <a:effectLst/>
                        </a:rPr>
                        <a:t>Fetal complications</a:t>
                      </a:r>
                      <a:endParaRPr lang="en-US" sz="28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3816856643"/>
                  </a:ext>
                </a:extLst>
              </a:tr>
              <a:tr h="562111">
                <a:tc>
                  <a:txBody>
                    <a:bodyPr/>
                    <a:lstStyle/>
                    <a:p>
                      <a:pPr marL="76200" indent="-304800" algn="l">
                        <a:lnSpc>
                          <a:spcPts val="650"/>
                        </a:lnSpc>
                        <a:spcBef>
                          <a:spcPts val="2400"/>
                        </a:spcBef>
                        <a:spcAft>
                          <a:spcPts val="0"/>
                        </a:spcAft>
                      </a:pPr>
                      <a:r>
                        <a:rPr lang="en-US" sz="2400" spc="0">
                          <a:effectLst/>
                        </a:rPr>
                        <a:t>Anaemia</a:t>
                      </a:r>
                      <a:endParaRPr lang="en-US" sz="2400">
                        <a:effectLst/>
                        <a:latin typeface="Times New Roman" panose="02020603050405020304" pitchFamily="18" charset="0"/>
                        <a:ea typeface="Times New Roman" panose="02020603050405020304" pitchFamily="18" charset="0"/>
                      </a:endParaRPr>
                    </a:p>
                  </a:txBody>
                  <a:tcPr marL="6350" marR="6350" marT="0" marB="0"/>
                </a:tc>
                <a:tc>
                  <a:txBody>
                    <a:bodyPr/>
                    <a:lstStyle/>
                    <a:p>
                      <a:pPr marL="863600" marR="0" indent="-304800" algn="l" defTabSz="914400" rtl="0" eaLnBrk="1" fontAlgn="auto" latinLnBrk="0" hangingPunct="1">
                        <a:lnSpc>
                          <a:spcPts val="650"/>
                        </a:lnSpc>
                        <a:spcBef>
                          <a:spcPts val="2400"/>
                        </a:spcBef>
                        <a:spcAft>
                          <a:spcPts val="0"/>
                        </a:spcAft>
                        <a:buClrTx/>
                        <a:buSzTx/>
                        <a:buFontTx/>
                        <a:buNone/>
                        <a:tabLst/>
                        <a:defRPr/>
                      </a:pPr>
                      <a:r>
                        <a:rPr lang="en-US" sz="2800" spc="0" dirty="0">
                          <a:effectLst/>
                        </a:rPr>
                        <a:t>Fetal </a:t>
                      </a:r>
                      <a:r>
                        <a:rPr lang="en-US" sz="2800" spc="0" dirty="0" err="1" smtClean="0">
                          <a:effectLst/>
                        </a:rPr>
                        <a:t>hypox</a:t>
                      </a:r>
                      <a:endParaRPr lang="en-US" sz="2800" dirty="0" smtClean="0">
                        <a:effectLst/>
                        <a:latin typeface="Times New Roman" panose="02020603050405020304" pitchFamily="18" charset="0"/>
                        <a:ea typeface="Times New Roman" panose="02020603050405020304" pitchFamily="18" charset="0"/>
                      </a:endParaRPr>
                    </a:p>
                    <a:p>
                      <a:pPr marL="863600" indent="-304800" algn="l">
                        <a:lnSpc>
                          <a:spcPts val="650"/>
                        </a:lnSpc>
                        <a:spcBef>
                          <a:spcPts val="2400"/>
                        </a:spcBef>
                        <a:spcAft>
                          <a:spcPts val="0"/>
                        </a:spcAft>
                      </a:pPr>
                      <a:r>
                        <a:rPr lang="en-US" sz="2800" spc="0" dirty="0" err="1" smtClean="0">
                          <a:effectLst/>
                        </a:rPr>
                        <a:t>ia</a:t>
                      </a:r>
                      <a:endParaRPr lang="en-US" sz="28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2243720142"/>
                  </a:ext>
                </a:extLst>
              </a:tr>
              <a:tr h="553245">
                <a:tc>
                  <a:txBody>
                    <a:bodyPr/>
                    <a:lstStyle/>
                    <a:p>
                      <a:pPr marL="76200" indent="-304800" algn="l">
                        <a:lnSpc>
                          <a:spcPts val="650"/>
                        </a:lnSpc>
                        <a:spcBef>
                          <a:spcPts val="2400"/>
                        </a:spcBef>
                        <a:spcAft>
                          <a:spcPts val="0"/>
                        </a:spcAft>
                      </a:pPr>
                      <a:r>
                        <a:rPr lang="en-US" sz="2400" spc="0">
                          <a:effectLst/>
                        </a:rPr>
                        <a:t>Infection</a:t>
                      </a:r>
                      <a:endParaRPr lang="en-US" sz="2400">
                        <a:effectLst/>
                        <a:latin typeface="Times New Roman" panose="02020603050405020304" pitchFamily="18" charset="0"/>
                        <a:ea typeface="Times New Roman" panose="02020603050405020304" pitchFamily="18" charset="0"/>
                      </a:endParaRPr>
                    </a:p>
                  </a:txBody>
                  <a:tcPr marL="6350" marR="6350" marT="0" marB="0"/>
                </a:tc>
                <a:tc>
                  <a:txBody>
                    <a:bodyPr/>
                    <a:lstStyle/>
                    <a:p>
                      <a:pPr marL="863600" indent="-304800" algn="l">
                        <a:lnSpc>
                          <a:spcPts val="650"/>
                        </a:lnSpc>
                        <a:spcBef>
                          <a:spcPts val="2400"/>
                        </a:spcBef>
                        <a:spcAft>
                          <a:spcPts val="0"/>
                        </a:spcAft>
                      </a:pPr>
                      <a:r>
                        <a:rPr lang="en-US" sz="2800" spc="0" dirty="0">
                          <a:effectLst/>
                        </a:rPr>
                        <a:t>Small for gestational age and fetal growth restriction</a:t>
                      </a:r>
                      <a:endParaRPr lang="en-US" sz="28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3379797090"/>
                  </a:ext>
                </a:extLst>
              </a:tr>
              <a:tr h="553245">
                <a:tc>
                  <a:txBody>
                    <a:bodyPr/>
                    <a:lstStyle/>
                    <a:p>
                      <a:pPr marL="76200" indent="-304800" algn="l">
                        <a:lnSpc>
                          <a:spcPts val="650"/>
                        </a:lnSpc>
                        <a:spcBef>
                          <a:spcPts val="2400"/>
                        </a:spcBef>
                        <a:spcAft>
                          <a:spcPts val="0"/>
                        </a:spcAft>
                      </a:pPr>
                      <a:r>
                        <a:rPr lang="en-US" sz="2400" spc="0">
                          <a:effectLst/>
                        </a:rPr>
                        <a:t>Maternal shock</a:t>
                      </a:r>
                      <a:endParaRPr lang="en-US" sz="2400">
                        <a:effectLst/>
                        <a:latin typeface="Times New Roman" panose="02020603050405020304" pitchFamily="18" charset="0"/>
                        <a:ea typeface="Times New Roman" panose="02020603050405020304" pitchFamily="18" charset="0"/>
                      </a:endParaRPr>
                    </a:p>
                  </a:txBody>
                  <a:tcPr marL="6350" marR="6350" marT="0" marB="0"/>
                </a:tc>
                <a:tc>
                  <a:txBody>
                    <a:bodyPr/>
                    <a:lstStyle/>
                    <a:p>
                      <a:pPr marL="863600" indent="-304800" algn="l">
                        <a:lnSpc>
                          <a:spcPts val="650"/>
                        </a:lnSpc>
                        <a:spcBef>
                          <a:spcPts val="2400"/>
                        </a:spcBef>
                        <a:spcAft>
                          <a:spcPts val="0"/>
                        </a:spcAft>
                      </a:pPr>
                      <a:r>
                        <a:rPr lang="en-US" sz="2800" spc="0" dirty="0">
                          <a:effectLst/>
                        </a:rPr>
                        <a:t>Prematurity (iatrogenic and spontaneous)</a:t>
                      </a:r>
                      <a:endParaRPr lang="en-US" sz="28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2974759409"/>
                  </a:ext>
                </a:extLst>
              </a:tr>
              <a:tr h="562111">
                <a:tc>
                  <a:txBody>
                    <a:bodyPr/>
                    <a:lstStyle/>
                    <a:p>
                      <a:pPr marL="76200" indent="-304800" algn="l">
                        <a:lnSpc>
                          <a:spcPts val="650"/>
                        </a:lnSpc>
                        <a:spcBef>
                          <a:spcPts val="2400"/>
                        </a:spcBef>
                        <a:spcAft>
                          <a:spcPts val="0"/>
                        </a:spcAft>
                      </a:pPr>
                      <a:r>
                        <a:rPr lang="en-US" sz="2400" spc="0">
                          <a:effectLst/>
                        </a:rPr>
                        <a:t>Renal tubular necrosis</a:t>
                      </a:r>
                      <a:endParaRPr lang="en-US" sz="2400">
                        <a:effectLst/>
                        <a:latin typeface="Times New Roman" panose="02020603050405020304" pitchFamily="18" charset="0"/>
                        <a:ea typeface="Times New Roman" panose="02020603050405020304" pitchFamily="18" charset="0"/>
                      </a:endParaRPr>
                    </a:p>
                  </a:txBody>
                  <a:tcPr marL="6350" marR="6350" marT="0" marB="0"/>
                </a:tc>
                <a:tc>
                  <a:txBody>
                    <a:bodyPr/>
                    <a:lstStyle/>
                    <a:p>
                      <a:pPr marL="863600" indent="-304800" algn="l">
                        <a:lnSpc>
                          <a:spcPts val="650"/>
                        </a:lnSpc>
                        <a:spcBef>
                          <a:spcPts val="2400"/>
                        </a:spcBef>
                        <a:spcAft>
                          <a:spcPts val="0"/>
                        </a:spcAft>
                      </a:pPr>
                      <a:r>
                        <a:rPr lang="en-US" sz="650" spc="0">
                          <a:effectLst/>
                        </a:rPr>
                        <a:t>Fetal death</a:t>
                      </a:r>
                      <a:endParaRPr lang="en-US" sz="10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2744064429"/>
                  </a:ext>
                </a:extLst>
              </a:tr>
              <a:tr h="553245">
                <a:tc gridSpan="2">
                  <a:txBody>
                    <a:bodyPr/>
                    <a:lstStyle/>
                    <a:p>
                      <a:pPr marL="76200" indent="-304800" algn="l">
                        <a:lnSpc>
                          <a:spcPts val="650"/>
                        </a:lnSpc>
                        <a:spcBef>
                          <a:spcPts val="2400"/>
                        </a:spcBef>
                        <a:spcAft>
                          <a:spcPts val="0"/>
                        </a:spcAft>
                      </a:pPr>
                      <a:r>
                        <a:rPr lang="en-US" sz="2400" spc="0">
                          <a:effectLst/>
                        </a:rPr>
                        <a:t>Consumptive coagulopathy</a:t>
                      </a:r>
                      <a:endParaRPr lang="en-US" sz="2400">
                        <a:effectLst/>
                        <a:latin typeface="Times New Roman" panose="02020603050405020304" pitchFamily="18" charset="0"/>
                        <a:ea typeface="Times New Roman" panose="02020603050405020304" pitchFamily="18" charset="0"/>
                      </a:endParaRPr>
                    </a:p>
                  </a:txBody>
                  <a:tcPr marL="6350" marR="6350" marT="0" marB="0"/>
                </a:tc>
                <a:tc hMerge="1">
                  <a:txBody>
                    <a:bodyPr/>
                    <a:lstStyle/>
                    <a:p>
                      <a:pPr rtl="1"/>
                      <a:endParaRPr lang="ar-IQ"/>
                    </a:p>
                  </a:txBody>
                  <a:tcPr/>
                </a:tc>
                <a:extLst>
                  <a:ext uri="{0D108BD9-81ED-4DB2-BD59-A6C34878D82A}">
                    <a16:rowId xmlns:a16="http://schemas.microsoft.com/office/drawing/2014/main" val="810727884"/>
                  </a:ext>
                </a:extLst>
              </a:tr>
              <a:tr h="553245">
                <a:tc gridSpan="2">
                  <a:txBody>
                    <a:bodyPr/>
                    <a:lstStyle/>
                    <a:p>
                      <a:pPr marL="76200" indent="-304800" algn="l">
                        <a:lnSpc>
                          <a:spcPts val="650"/>
                        </a:lnSpc>
                        <a:spcBef>
                          <a:spcPts val="2400"/>
                        </a:spcBef>
                        <a:spcAft>
                          <a:spcPts val="0"/>
                        </a:spcAft>
                      </a:pPr>
                      <a:r>
                        <a:rPr lang="en-US" sz="2400" spc="0">
                          <a:effectLst/>
                        </a:rPr>
                        <a:t>Postpartum haemorrhage</a:t>
                      </a:r>
                      <a:endParaRPr lang="en-US" sz="2400">
                        <a:effectLst/>
                        <a:latin typeface="Times New Roman" panose="02020603050405020304" pitchFamily="18" charset="0"/>
                        <a:ea typeface="Times New Roman" panose="02020603050405020304" pitchFamily="18" charset="0"/>
                      </a:endParaRPr>
                    </a:p>
                  </a:txBody>
                  <a:tcPr marL="6350" marR="6350" marT="0" marB="0"/>
                </a:tc>
                <a:tc hMerge="1">
                  <a:txBody>
                    <a:bodyPr/>
                    <a:lstStyle/>
                    <a:p>
                      <a:pPr rtl="1"/>
                      <a:endParaRPr lang="ar-IQ"/>
                    </a:p>
                  </a:txBody>
                  <a:tcPr/>
                </a:tc>
                <a:extLst>
                  <a:ext uri="{0D108BD9-81ED-4DB2-BD59-A6C34878D82A}">
                    <a16:rowId xmlns:a16="http://schemas.microsoft.com/office/drawing/2014/main" val="849267967"/>
                  </a:ext>
                </a:extLst>
              </a:tr>
              <a:tr h="553245">
                <a:tc gridSpan="2">
                  <a:txBody>
                    <a:bodyPr/>
                    <a:lstStyle/>
                    <a:p>
                      <a:pPr marL="76200" indent="-304800" algn="l">
                        <a:lnSpc>
                          <a:spcPts val="650"/>
                        </a:lnSpc>
                        <a:spcBef>
                          <a:spcPts val="2400"/>
                        </a:spcBef>
                        <a:spcAft>
                          <a:spcPts val="0"/>
                        </a:spcAft>
                      </a:pPr>
                      <a:r>
                        <a:rPr lang="en-US" sz="2400" spc="0">
                          <a:effectLst/>
                        </a:rPr>
                        <a:t>Prolonged hospital stay</a:t>
                      </a:r>
                      <a:endParaRPr lang="en-US" sz="2400">
                        <a:effectLst/>
                        <a:latin typeface="Times New Roman" panose="02020603050405020304" pitchFamily="18" charset="0"/>
                        <a:ea typeface="Times New Roman" panose="02020603050405020304" pitchFamily="18" charset="0"/>
                      </a:endParaRPr>
                    </a:p>
                  </a:txBody>
                  <a:tcPr marL="6350" marR="6350" marT="0" marB="0"/>
                </a:tc>
                <a:tc hMerge="1">
                  <a:txBody>
                    <a:bodyPr/>
                    <a:lstStyle/>
                    <a:p>
                      <a:pPr rtl="1"/>
                      <a:endParaRPr lang="ar-IQ"/>
                    </a:p>
                  </a:txBody>
                  <a:tcPr/>
                </a:tc>
                <a:extLst>
                  <a:ext uri="{0D108BD9-81ED-4DB2-BD59-A6C34878D82A}">
                    <a16:rowId xmlns:a16="http://schemas.microsoft.com/office/drawing/2014/main" val="2864973686"/>
                  </a:ext>
                </a:extLst>
              </a:tr>
              <a:tr h="578070">
                <a:tc gridSpan="2">
                  <a:txBody>
                    <a:bodyPr/>
                    <a:lstStyle/>
                    <a:p>
                      <a:pPr marL="76200" indent="-304800" algn="l">
                        <a:lnSpc>
                          <a:spcPts val="650"/>
                        </a:lnSpc>
                        <a:spcBef>
                          <a:spcPts val="2400"/>
                        </a:spcBef>
                        <a:spcAft>
                          <a:spcPts val="0"/>
                        </a:spcAft>
                      </a:pPr>
                      <a:r>
                        <a:rPr lang="en-US" sz="2400" spc="0" dirty="0">
                          <a:effectLst/>
                        </a:rPr>
                        <a:t>Psychological sequelae</a:t>
                      </a:r>
                      <a:endParaRPr lang="en-US" sz="2400" dirty="0">
                        <a:effectLst/>
                        <a:latin typeface="Times New Roman" panose="02020603050405020304" pitchFamily="18" charset="0"/>
                        <a:ea typeface="Times New Roman" panose="02020603050405020304" pitchFamily="18" charset="0"/>
                      </a:endParaRPr>
                    </a:p>
                  </a:txBody>
                  <a:tcPr marL="6350" marR="6350" marT="0" marB="0"/>
                </a:tc>
                <a:tc hMerge="1">
                  <a:txBody>
                    <a:bodyPr/>
                    <a:lstStyle/>
                    <a:p>
                      <a:pPr rtl="1"/>
                      <a:endParaRPr lang="ar-IQ"/>
                    </a:p>
                  </a:txBody>
                  <a:tcPr/>
                </a:tc>
                <a:extLst>
                  <a:ext uri="{0D108BD9-81ED-4DB2-BD59-A6C34878D82A}">
                    <a16:rowId xmlns:a16="http://schemas.microsoft.com/office/drawing/2014/main" val="1837032295"/>
                  </a:ext>
                </a:extLst>
              </a:tr>
            </a:tbl>
          </a:graphicData>
        </a:graphic>
      </p:graphicFrame>
      <p:sp>
        <p:nvSpPr>
          <p:cNvPr id="8"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600" b="0" i="0" u="none" strike="noStrike" cap="none" normalizeH="0" baseline="0" smtClean="0">
                <a:ln>
                  <a:noFill/>
                </a:ln>
                <a:solidFill>
                  <a:srgbClr val="000000"/>
                </a:solidFill>
                <a:effectLst/>
                <a:latin typeface="Corbel" panose="020B0503020204020204" pitchFamily="34" charset="0"/>
                <a:ea typeface="Corbel" panose="020B0503020204020204" pitchFamily="34" charset="0"/>
                <a:cs typeface="Corbel" panose="020B0503020204020204" pitchFamily="34" charset="0"/>
              </a:rPr>
              <a:t>Complications of blood transfusion</a:t>
            </a:r>
            <a:r>
              <a:rPr kumimoji="0" lang="en-US" altLang="ar-IQ" sz="1100" b="0" i="0" u="none" strike="noStrike" cap="none" normalizeH="0" baseline="0" smtClean="0">
                <a:ln>
                  <a:noFill/>
                </a:ln>
                <a:solidFill>
                  <a:schemeClr val="tx1"/>
                </a:solidFill>
                <a:effectLst/>
              </a:rPr>
              <a:t> </a:t>
            </a:r>
            <a:endParaRPr kumimoji="0" lang="en-US" alt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841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1130</Words>
  <Application>Microsoft Office PowerPoint</Application>
  <PresentationFormat>Widescreen</PresentationFormat>
  <Paragraphs>107</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Corbel</vt:lpstr>
      <vt:lpstr>Courier New</vt:lpstr>
      <vt:lpstr>Times New Roman</vt:lpstr>
      <vt:lpstr>Office Theme</vt:lpstr>
      <vt:lpstr>Green-top Guideline No. 63 antepartum haemorrhage by (CMACE) and the RCOG  </vt:lpstr>
      <vt:lpstr>Background </vt:lpstr>
      <vt:lpstr>INTRODUCTION</vt:lpstr>
      <vt:lpstr>PowerPoint Presentation</vt:lpstr>
      <vt:lpstr>Prediction and prevention of antepartum haemorrhage?  </vt:lpstr>
      <vt:lpstr>Prediction and prevention of antepartum haemorrhage?</vt:lpstr>
      <vt:lpstr>What are the risk factors for placenta praevia? </vt:lpstr>
      <vt:lpstr>Can APH be prevented?</vt:lpstr>
      <vt:lpstr>Placental abruption </vt:lpstr>
      <vt:lpstr>PowerPoint Presentation</vt:lpstr>
      <vt:lpstr>What is the role of clinical assessment in women presenting with APH? </vt:lpstr>
      <vt:lpstr>PowerPoint Presentation</vt:lpstr>
      <vt:lpstr>there is no maternal compromise a full history should be taken. </vt:lpstr>
      <vt:lpstr>Examination of the woman should be performed to assess the amount and cause of APH.</vt:lpstr>
      <vt:lpstr>What investigations should be performed in women presenting with APH?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Green-top Guideline No. 63 antepartum haemorrhage by (CMACE) and the RCOG  </dc:title>
  <dc:creator>SAMSUNG</dc:creator>
  <cp:lastModifiedBy>SAMSUNG</cp:lastModifiedBy>
  <cp:revision>17</cp:revision>
  <dcterms:created xsi:type="dcterms:W3CDTF">2021-06-01T12:52:55Z</dcterms:created>
  <dcterms:modified xsi:type="dcterms:W3CDTF">2021-06-01T17:38:09Z</dcterms:modified>
</cp:coreProperties>
</file>